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7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96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0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65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6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4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94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03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508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2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9455C-3653-4E0D-BB07-4C844B727A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64664-7716-4996-B7B1-2A000F2F7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6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../../&#1092;&#1080;&#1079;&#1082;&#1091;&#1083;&#1100;&#1090;&#1084;&#1080;&#1085;&#1091;&#1090;&#1082;&#1072;.web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689"/>
            <a:ext cx="12023678" cy="68806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9839" y="2223855"/>
            <a:ext cx="9144000" cy="2387600"/>
          </a:xfrm>
        </p:spPr>
        <p:txBody>
          <a:bodyPr>
            <a:noAutofit/>
          </a:bodyPr>
          <a:lstStyle/>
          <a:p>
            <a:r>
              <a:rPr lang="ru-RU" sz="9600" b="1" u="sng" dirty="0" smtClean="0">
                <a:latin typeface="Bahnschrift SemiBold Condensed" panose="020B0502040204020203" pitchFamily="34" charset="0"/>
              </a:rPr>
              <a:t>Волшебный </a:t>
            </a:r>
            <a:br>
              <a:rPr lang="ru-RU" sz="9600" b="1" u="sng" dirty="0" smtClean="0">
                <a:latin typeface="Bahnschrift SemiBold Condensed" panose="020B0502040204020203" pitchFamily="34" charset="0"/>
              </a:rPr>
            </a:br>
            <a:r>
              <a:rPr lang="ru-RU" sz="9600" b="1" u="sng" dirty="0" smtClean="0">
                <a:latin typeface="Bahnschrift SemiBold Condensed" panose="020B0502040204020203" pitchFamily="34" charset="0"/>
              </a:rPr>
              <a:t>русский язык </a:t>
            </a:r>
            <a:endParaRPr lang="ru-RU" sz="9600" b="1" u="sng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73" y="103032"/>
            <a:ext cx="1219795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30310" y="837127"/>
            <a:ext cx="8628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10" y="103032"/>
            <a:ext cx="4288450" cy="31841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39" y="1124734"/>
            <a:ext cx="7197561" cy="27284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138" y="3160363"/>
            <a:ext cx="295684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955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103032"/>
            <a:ext cx="12197953" cy="6858000"/>
          </a:xfrm>
        </p:spPr>
      </p:pic>
      <p:sp>
        <p:nvSpPr>
          <p:cNvPr id="5" name="TextBox 4"/>
          <p:cNvSpPr txBox="1"/>
          <p:nvPr/>
        </p:nvSpPr>
        <p:spPr>
          <a:xfrm>
            <a:off x="557870" y="2454814"/>
            <a:ext cx="862884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Спасибо большое, ребята! Буквы помирились и встали на свои места. Теперь я без затруднения смогу прочитать все ваши письма!</a:t>
            </a:r>
          </a:p>
          <a:p>
            <a:pPr algn="r"/>
            <a:r>
              <a:rPr lang="ru-RU" sz="4000" dirty="0" smtClean="0"/>
              <a:t>Дед Мороз</a:t>
            </a:r>
          </a:p>
        </p:txBody>
      </p:sp>
      <p:pic>
        <p:nvPicPr>
          <p:cNvPr id="3" name="Krasivyy_zvon_kolokolchikov_(ringon.pro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95600" y="5501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9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103032"/>
            <a:ext cx="12197953" cy="6858000"/>
          </a:xfrm>
        </p:spPr>
      </p:pic>
      <p:sp>
        <p:nvSpPr>
          <p:cNvPr id="5" name="TextBox 4"/>
          <p:cNvSpPr txBox="1"/>
          <p:nvPr/>
        </p:nvSpPr>
        <p:spPr>
          <a:xfrm>
            <a:off x="557870" y="2454814"/>
            <a:ext cx="86288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Домашнее задание:</a:t>
            </a:r>
          </a:p>
          <a:p>
            <a:pPr algn="ctr"/>
            <a:r>
              <a:rPr lang="ru-RU" sz="6600" b="1" dirty="0"/>
              <a:t>Р.Т. с 56 </a:t>
            </a:r>
            <a:r>
              <a:rPr lang="ru-RU" sz="6600" b="1" dirty="0" smtClean="0"/>
              <a:t>упр. </a:t>
            </a:r>
            <a:r>
              <a:rPr lang="ru-RU" sz="6600" b="1" dirty="0"/>
              <a:t>99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16196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473" y="0"/>
            <a:ext cx="12197953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6862" y="2039428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Мне все удалось!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672841" y="3397181"/>
            <a:ext cx="31851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 меня остались вопросы!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804424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 испытываю затруднения!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767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103032"/>
            <a:ext cx="12197953" cy="6858000"/>
          </a:xfrm>
        </p:spPr>
      </p:pic>
      <p:sp>
        <p:nvSpPr>
          <p:cNvPr id="5" name="TextBox 4"/>
          <p:cNvSpPr txBox="1"/>
          <p:nvPr/>
        </p:nvSpPr>
        <p:spPr>
          <a:xfrm>
            <a:off x="557870" y="2454814"/>
            <a:ext cx="86288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6838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53" y="0"/>
            <a:ext cx="11914494" cy="68256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507" y="145694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latin typeface="Arial Black" panose="020B0A04020102020204" pitchFamily="34" charset="0"/>
              </a:rPr>
              <a:t>[ П</a:t>
            </a:r>
            <a:r>
              <a:rPr lang="ru-RU" sz="5400" b="1" dirty="0" smtClean="0">
                <a:latin typeface="Arial Black" panose="020B0A04020102020204" pitchFamily="34" charset="0"/>
              </a:rPr>
              <a:t> ]</a:t>
            </a:r>
            <a:r>
              <a:rPr lang="ru-RU" sz="5400" b="1" dirty="0">
                <a:latin typeface="Arial Black" panose="020B0A04020102020204" pitchFamily="34" charset="0"/>
              </a:rPr>
              <a:t>,</a:t>
            </a:r>
            <a:r>
              <a:rPr lang="ru-RU" sz="5400" b="1" dirty="0" smtClean="0">
                <a:latin typeface="Arial Black" panose="020B0A04020102020204" pitchFamily="34" charset="0"/>
              </a:rPr>
              <a:t> [ Г ], [ С ], [ В ], [ Д ], </a:t>
            </a:r>
            <a:r>
              <a:rPr lang="en-US" sz="5400" b="1" dirty="0" smtClean="0">
                <a:latin typeface="Arial Black" panose="020B0A04020102020204" pitchFamily="34" charset="0"/>
              </a:rPr>
              <a:t/>
            </a:r>
            <a:br>
              <a:rPr lang="en-US" sz="5400" b="1" dirty="0" smtClean="0">
                <a:latin typeface="Arial Black" panose="020B0A04020102020204" pitchFamily="34" charset="0"/>
              </a:rPr>
            </a:br>
            <a:r>
              <a:rPr lang="ru-RU" sz="5400" b="1" dirty="0" smtClean="0">
                <a:latin typeface="Arial Black" panose="020B0A04020102020204" pitchFamily="34" charset="0"/>
              </a:rPr>
              <a:t>[ Т ], [ Ж</a:t>
            </a:r>
            <a:r>
              <a:rPr lang="ru-RU" sz="5400" b="1" dirty="0">
                <a:latin typeface="Arial Black" panose="020B0A04020102020204" pitchFamily="34" charset="0"/>
              </a:rPr>
              <a:t> </a:t>
            </a:r>
            <a:r>
              <a:rPr lang="ru-RU" sz="5400" b="1" dirty="0" smtClean="0">
                <a:latin typeface="Arial Black" panose="020B0A04020102020204" pitchFamily="34" charset="0"/>
              </a:rPr>
              <a:t>],</a:t>
            </a:r>
            <a:r>
              <a:rPr lang="en-US" sz="5400" b="1" dirty="0" smtClean="0">
                <a:latin typeface="Arial Black" panose="020B0A04020102020204" pitchFamily="34" charset="0"/>
              </a:rPr>
              <a:t> </a:t>
            </a:r>
            <a:r>
              <a:rPr lang="ru-RU" sz="5400" b="1" dirty="0" smtClean="0">
                <a:latin typeface="Arial Black" panose="020B0A04020102020204" pitchFamily="34" charset="0"/>
              </a:rPr>
              <a:t>[ О ], [ Ш ], [ З ], [ К ], [ Б</a:t>
            </a:r>
            <a:r>
              <a:rPr lang="ru-RU" sz="5400" b="1" dirty="0">
                <a:latin typeface="Arial Black" panose="020B0A04020102020204" pitchFamily="34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82924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53" y="0"/>
            <a:ext cx="11914494" cy="68256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507" y="1456946"/>
            <a:ext cx="10515600" cy="1325563"/>
          </a:xfrm>
        </p:spPr>
        <p:txBody>
          <a:bodyPr>
            <a:noAutofit/>
          </a:bodyPr>
          <a:lstStyle/>
          <a:p>
            <a:r>
              <a:rPr lang="ru-RU" sz="6600" b="1" dirty="0"/>
              <a:t>[ П ], [ Г ], [ С ], [ В ], [ Д ], </a:t>
            </a:r>
            <a:r>
              <a:rPr lang="en-US" sz="6600" b="1" dirty="0"/>
              <a:t/>
            </a:r>
            <a:br>
              <a:rPr lang="en-US" sz="6600" b="1" dirty="0"/>
            </a:br>
            <a:r>
              <a:rPr lang="ru-RU" sz="6600" b="1" dirty="0"/>
              <a:t>[ Т ], [ Ж </a:t>
            </a:r>
            <a:r>
              <a:rPr lang="ru-RU" sz="6600" b="1" dirty="0" smtClean="0"/>
              <a:t>], </a:t>
            </a:r>
            <a:r>
              <a:rPr lang="ru-RU" sz="6600" b="1" dirty="0"/>
              <a:t>[ Ш ], [ З ], [ К ], [ Б ]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26462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0"/>
            <a:ext cx="1219795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" y="2231879"/>
            <a:ext cx="10515600" cy="1325563"/>
          </a:xfrm>
        </p:spPr>
        <p:txBody>
          <a:bodyPr>
            <a:noAutofit/>
          </a:bodyPr>
          <a:lstStyle/>
          <a:p>
            <a:r>
              <a:rPr lang="ru-RU" sz="5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sz="5400" dirty="0" smtClean="0"/>
              <a:t> урока: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i="1" u="sng" dirty="0" smtClean="0"/>
              <a:t>Цель: </a:t>
            </a:r>
            <a:r>
              <a:rPr lang="ru-RU" sz="5400" b="1" dirty="0" smtClean="0"/>
              <a:t>продолжим изучать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30310" y="837127"/>
            <a:ext cx="8628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80531" y="1340510"/>
            <a:ext cx="59436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/>
              <a:t>п</a:t>
            </a:r>
            <a:r>
              <a:rPr lang="ru-RU" sz="4800" b="1" u="sng" dirty="0" smtClean="0"/>
              <a:t>арные звонкие </a:t>
            </a:r>
            <a:r>
              <a:rPr lang="ru-RU" sz="4800" b="1" u="sng" dirty="0"/>
              <a:t>и глухие согласные звуки. 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2103120" y="4152217"/>
            <a:ext cx="80085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парные звонкие и глухие согласные звуки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09376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5" y="0"/>
            <a:ext cx="11914494" cy="68256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5211" y="1698366"/>
            <a:ext cx="9811603" cy="3428953"/>
          </a:xfrm>
        </p:spPr>
        <p:txBody>
          <a:bodyPr>
            <a:normAutofit fontScale="90000"/>
          </a:bodyPr>
          <a:lstStyle/>
          <a:p>
            <a:r>
              <a:rPr lang="ru-RU" sz="8800" dirty="0"/>
              <a:t>[б], [в], [г], [д], [ж], [з]</a:t>
            </a:r>
            <a:br>
              <a:rPr lang="ru-RU" sz="8800" dirty="0"/>
            </a:br>
            <a:r>
              <a:rPr lang="ru-RU" sz="8800" dirty="0"/>
              <a:t>[п], [ф], [к], [т], [ш], [с]</a:t>
            </a:r>
            <a:br>
              <a:rPr lang="ru-RU" sz="8800" dirty="0"/>
            </a:b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307069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103032"/>
            <a:ext cx="12197953" cy="6858000"/>
          </a:xfrm>
        </p:spPr>
      </p:pic>
      <p:pic>
        <p:nvPicPr>
          <p:cNvPr id="3" name="Krasivyy_zvon_kolokolchikov_(ringon.pro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6631" y="5815884"/>
            <a:ext cx="609600" cy="60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0310" y="837127"/>
            <a:ext cx="86288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Здравствуйте, детишки!</a:t>
            </a:r>
            <a:endParaRPr lang="ru-RU" sz="3200" dirty="0"/>
          </a:p>
          <a:p>
            <a:pPr algn="ctr"/>
            <a:r>
              <a:rPr lang="ru-RU" sz="3200" b="1" dirty="0"/>
              <a:t>Приветствует вас Дед Мороз из старинного северного города Великого Устюга.</a:t>
            </a:r>
            <a:r>
              <a:rPr lang="ru-RU" sz="3200" dirty="0"/>
              <a:t> </a:t>
            </a:r>
            <a:r>
              <a:rPr lang="ru-RU" sz="3200" b="1" dirty="0"/>
              <a:t>Круглый год у меня не счесть забот и хлопот.  И все же я очень часто бываю на своей почте, читаю письма, которых мне приходит великое множество.  Но вот случилась беда парные звуки в письмах разругались и перепутали свои места. Их нужно помирить.  Ребята, без вашей помощи мне не справиться!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5828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45343"/>
            <a:ext cx="12197953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838200" y="731520"/>
            <a:ext cx="8168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 </a:t>
            </a:r>
            <a:r>
              <a:rPr lang="ru-RU" sz="4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верблю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4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ено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4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удо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_,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Леопар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4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медве_ь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4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кро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_.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же делать? Помоги!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Пропуск букв восстанови.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023" y="-503933"/>
            <a:ext cx="4483537" cy="28022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385" y="45343"/>
            <a:ext cx="2134255" cy="2134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503" y="2179598"/>
            <a:ext cx="2499082" cy="249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7" y="4060765"/>
            <a:ext cx="2611582" cy="21876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29" y="4060765"/>
            <a:ext cx="3569811" cy="22311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14" y="3168227"/>
            <a:ext cx="5296945" cy="397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3" y="45343"/>
            <a:ext cx="12197953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838200" y="731520"/>
            <a:ext cx="8168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верблю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ено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удо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Леопард, медве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ь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кро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же делать? Помоги!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Пропуск букв восстанови.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904" y="-410961"/>
            <a:ext cx="4483537" cy="28022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385" y="45343"/>
            <a:ext cx="2134255" cy="2134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503" y="2179598"/>
            <a:ext cx="2499082" cy="249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7" y="4060765"/>
            <a:ext cx="2611582" cy="21876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29" y="4060765"/>
            <a:ext cx="3569811" cy="22311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14" y="3168227"/>
            <a:ext cx="5296945" cy="397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23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79" y="-154546"/>
            <a:ext cx="12197953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234440" y="1027906"/>
            <a:ext cx="806196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877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Вставьте буквы. Соедините пары слов линией 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жирафы                         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лев 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львёнок                          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носорог 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ёжик                               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дикобраз 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еноты                              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енот 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дикобразы                     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жираф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носороги                        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ёж</a:t>
            </a:r>
          </a:p>
          <a:p>
            <a:pPr algn="just">
              <a:spcAft>
                <a:spcPts val="0"/>
              </a:spcAft>
            </a:pPr>
            <a:endParaRPr lang="ru-RU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hlinkClick r:id="rId2" action="ppaction://hlinkfile"/>
            </a:endParaRPr>
          </a:p>
          <a:p>
            <a:pPr algn="just">
              <a:spcAft>
                <a:spcPts val="0"/>
              </a:spcAft>
            </a:pP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  <a:hlinkClick r:id="rId2" action="ppaction://hlinkfile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 action="ppaction://hlinkfile"/>
              </a:rPr>
              <a:t>..\..\физкультминутка.</a:t>
            </a:r>
            <a:r>
              <a:rPr lang="en-US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 action="ppaction://hlinkfile"/>
              </a:rPr>
              <a:t>webm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 flipV="1">
            <a:off x="3215640" y="1828800"/>
            <a:ext cx="3733800" cy="21488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215640" y="1828800"/>
            <a:ext cx="3733800" cy="518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22220" y="2903220"/>
            <a:ext cx="4579620" cy="15011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686050" y="3421380"/>
            <a:ext cx="4415790" cy="175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611880" y="2920732"/>
            <a:ext cx="3489960" cy="10744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368040" y="2292479"/>
            <a:ext cx="3733800" cy="22338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24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211</Words>
  <Application>Microsoft Office PowerPoint</Application>
  <PresentationFormat>Широкоэкранный</PresentationFormat>
  <Paragraphs>35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Bahnschrift SemiBold Condensed</vt:lpstr>
      <vt:lpstr>Calibri</vt:lpstr>
      <vt:lpstr>Calibri Light</vt:lpstr>
      <vt:lpstr>Times New Roman</vt:lpstr>
      <vt:lpstr>Тема Office</vt:lpstr>
      <vt:lpstr>Волшебный  русский язык </vt:lpstr>
      <vt:lpstr>[ П ], [ Г ], [ С ], [ В ], [ Д ],  [ Т ], [ Ж ], [ О ], [ Ш ], [ З ], [ К ], [ Б ]</vt:lpstr>
      <vt:lpstr>[ П ], [ Г ], [ С ], [ В ], [ Д ],  [ Т ], [ Ж ], [ Ш ], [ З ], [ К ], [ Б ]</vt:lpstr>
      <vt:lpstr>Тема урока:   Цель: продолжим изучать</vt:lpstr>
      <vt:lpstr>[б], [в], [г], [д], [ж], [з] [п], [ф], [к], [т], [ш], [с]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 русский язык </dc:title>
  <dc:creator>Учитель</dc:creator>
  <cp:lastModifiedBy>Учитель</cp:lastModifiedBy>
  <cp:revision>14</cp:revision>
  <dcterms:created xsi:type="dcterms:W3CDTF">2018-12-07T14:56:06Z</dcterms:created>
  <dcterms:modified xsi:type="dcterms:W3CDTF">2018-12-09T16:52:16Z</dcterms:modified>
</cp:coreProperties>
</file>